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12192000" cy="6858000"/>
  <p:notesSz cx="7559675" cy="10691813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1102932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81040" y="4101840"/>
            <a:ext cx="1102932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232680" y="410184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81040" y="410184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355104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309920" y="2180520"/>
            <a:ext cx="355104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039160" y="2180520"/>
            <a:ext cx="355104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8039160" y="4101840"/>
            <a:ext cx="355104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309920" y="4101840"/>
            <a:ext cx="355104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581040" y="4101840"/>
            <a:ext cx="355104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3678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3678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581040" y="702000"/>
            <a:ext cx="11029320" cy="4698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81040" y="410184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3678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3678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232680" y="410184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81040" y="4101840"/>
            <a:ext cx="1102932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1102932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81040" y="4101840"/>
            <a:ext cx="1102932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232680" y="410184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581040" y="410184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355104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309920" y="2180520"/>
            <a:ext cx="355104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8039160" y="2180520"/>
            <a:ext cx="355104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8039160" y="4101840"/>
            <a:ext cx="355104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4309920" y="4101840"/>
            <a:ext cx="355104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581040" y="4101840"/>
            <a:ext cx="355104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3678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3678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581040" y="702000"/>
            <a:ext cx="11029320" cy="46987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81040" y="410184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3678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36781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32680" y="410184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81040" y="218052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2680" y="2180520"/>
            <a:ext cx="538200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81040" y="4101840"/>
            <a:ext cx="11029320" cy="1754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0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446400" y="3085920"/>
            <a:ext cx="11262600" cy="3304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581040" y="1020600"/>
            <a:ext cx="10993320" cy="147456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1A3260"/>
                </a:solidFill>
                <a:latin typeface="Gill Sans MT"/>
              </a:rPr>
              <a:t>Kliknij, aby edytować styl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dt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4E9DA71F-FB75-41F8-8EBB-C824CF01A938}" type="datetime">
              <a:rPr lang="en-US" sz="900" b="0" strike="noStrike" spc="-1">
                <a:solidFill>
                  <a:srgbClr val="2F5AAC"/>
                </a:solidFill>
                <a:latin typeface="Gill Sans MT"/>
              </a:rPr>
              <a:t>6/2/2022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ftr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1592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EE27416D-210C-4CA1-99D3-DD4D484565C9}" type="slidenum">
              <a:rPr lang="en-US" sz="900" b="0" strike="noStrike" spc="-1">
                <a:solidFill>
                  <a:srgbClr val="2F5AAC"/>
                </a:solidFill>
                <a:latin typeface="Gill Sans MT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3D3D3D"/>
                </a:solidFill>
                <a:latin typeface="Gill Sans MT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3D3D3D"/>
                </a:solidFill>
                <a:latin typeface="Gill Sans MT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7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8" name="CustomShape 4"/>
          <p:cNvSpPr/>
          <p:nvPr/>
        </p:nvSpPr>
        <p:spPr>
          <a:xfrm>
            <a:off x="440280" y="614520"/>
            <a:ext cx="11309040" cy="118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49" name="PlaceHolder 5"/>
          <p:cNvSpPr>
            <a:spLocks noGrp="1"/>
          </p:cNvSpPr>
          <p:nvPr>
            <p:ph type="title"/>
          </p:nvPr>
        </p:nvSpPr>
        <p:spPr>
          <a:xfrm>
            <a:off x="581040" y="702000"/>
            <a:ext cx="11029320" cy="101340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2800" b="0" strike="noStrike" cap="all" spc="-1">
                <a:solidFill>
                  <a:srgbClr val="FFFFFF"/>
                </a:solidFill>
                <a:latin typeface="Gill Sans MT"/>
              </a:rPr>
              <a:t>Kliknij, aby edytować styl</a:t>
            </a:r>
            <a:endParaRPr lang="en-US" sz="28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581040" y="2180520"/>
            <a:ext cx="11029320" cy="3678120"/>
          </a:xfrm>
          <a:prstGeom prst="rect">
            <a:avLst/>
          </a:prstGeom>
        </p:spPr>
        <p:txBody>
          <a:bodyPr anchor="ctr"/>
          <a:lstStyle/>
          <a:p>
            <a:pPr marL="306000" indent="-305640">
              <a:lnSpc>
                <a:spcPct val="100000"/>
              </a:lnSpc>
              <a:spcBef>
                <a:spcPts val="36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800" b="0" strike="noStrike" spc="-1">
                <a:solidFill>
                  <a:srgbClr val="3D3D3D"/>
                </a:solidFill>
                <a:latin typeface="Gill Sans MT"/>
              </a:rPr>
              <a:t>Kliknij, aby edytować style wzorca tekstu</a:t>
            </a:r>
          </a:p>
          <a:p>
            <a:pPr marL="630000" lvl="1" indent="-305640">
              <a:lnSpc>
                <a:spcPct val="100000"/>
              </a:lnSpc>
              <a:spcBef>
                <a:spcPts val="320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600" b="0" strike="noStrike" spc="-1">
                <a:solidFill>
                  <a:srgbClr val="3D3D3D"/>
                </a:solidFill>
                <a:latin typeface="Gill Sans MT"/>
              </a:rPr>
              <a:t>Drugi poziom</a:t>
            </a:r>
          </a:p>
          <a:p>
            <a:pPr marL="900000" lvl="2" indent="-269640">
              <a:lnSpc>
                <a:spcPct val="100000"/>
              </a:lnSpc>
              <a:spcBef>
                <a:spcPts val="28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400" b="0" strike="noStrike" spc="-1">
                <a:solidFill>
                  <a:srgbClr val="3D3D3D"/>
                </a:solidFill>
                <a:latin typeface="Gill Sans MT"/>
              </a:rPr>
              <a:t>Trzeci poziom</a:t>
            </a:r>
          </a:p>
          <a:p>
            <a:pPr marL="1242000" lvl="3" indent="-23364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Czwarty poziom</a:t>
            </a:r>
          </a:p>
          <a:p>
            <a:pPr marL="1602000" lvl="4" indent="-233640">
              <a:lnSpc>
                <a:spcPct val="100000"/>
              </a:lnSpc>
              <a:spcBef>
                <a:spcPts val="241"/>
              </a:spcBef>
              <a:spcAft>
                <a:spcPts val="601"/>
              </a:spcAft>
              <a:buClr>
                <a:srgbClr val="4590B8"/>
              </a:buClr>
              <a:buSzPct val="92000"/>
              <a:buFont typeface="Wingdings 2" charset="2"/>
              <a:buChar char=""/>
            </a:pPr>
            <a:r>
              <a:rPr lang="en-US" sz="1200" b="0" strike="noStrike" spc="-1">
                <a:solidFill>
                  <a:srgbClr val="3D3D3D"/>
                </a:solidFill>
                <a:latin typeface="Gill Sans MT"/>
              </a:rPr>
              <a:t>Piąty poziom</a:t>
            </a:r>
          </a:p>
        </p:txBody>
      </p:sp>
      <p:sp>
        <p:nvSpPr>
          <p:cNvPr id="51" name="PlaceHolder 7"/>
          <p:cNvSpPr>
            <a:spLocks noGrp="1"/>
          </p:cNvSpPr>
          <p:nvPr>
            <p:ph type="dt"/>
          </p:nvPr>
        </p:nvSpPr>
        <p:spPr>
          <a:xfrm>
            <a:off x="7606080" y="5956200"/>
            <a:ext cx="2844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1B19E140-1387-494C-8935-CDB7CEE91A9F}" type="datetime">
              <a:rPr lang="en-US" sz="900" b="0" strike="noStrike" spc="-1">
                <a:solidFill>
                  <a:srgbClr val="4590B8"/>
                </a:solidFill>
                <a:latin typeface="Gill Sans MT"/>
              </a:rPr>
              <a:t>6/2/2022</a:t>
            </a:fld>
            <a:endParaRPr lang="en-US" sz="900" b="0" strike="noStrike" spc="-1">
              <a:latin typeface="Times New Roman"/>
            </a:endParaRPr>
          </a:p>
        </p:txBody>
      </p:sp>
      <p:sp>
        <p:nvSpPr>
          <p:cNvPr id="52" name="PlaceHolder 8"/>
          <p:cNvSpPr>
            <a:spLocks noGrp="1"/>
          </p:cNvSpPr>
          <p:nvPr>
            <p:ph type="ftr"/>
          </p:nvPr>
        </p:nvSpPr>
        <p:spPr>
          <a:xfrm>
            <a:off x="581040" y="5951880"/>
            <a:ext cx="691668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53" name="PlaceHolder 9"/>
          <p:cNvSpPr>
            <a:spLocks noGrp="1"/>
          </p:cNvSpPr>
          <p:nvPr>
            <p:ph type="sldNum"/>
          </p:nvPr>
        </p:nvSpPr>
        <p:spPr>
          <a:xfrm>
            <a:off x="10558440" y="5956200"/>
            <a:ext cx="105228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7335D46E-2955-442D-BE6E-93CB88F0B6CB}" type="slidenum">
              <a:rPr lang="en-US" sz="900" b="0" strike="noStrike" spc="-1">
                <a:solidFill>
                  <a:srgbClr val="4590B8"/>
                </a:solidFill>
                <a:latin typeface="Gill Sans MT"/>
              </a:rPr>
              <a:t>‹#›</a:t>
            </a:fld>
            <a:endParaRPr lang="en-US" sz="9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TextShape 2"/>
          <p:cNvSpPr txBox="1"/>
          <p:nvPr/>
        </p:nvSpPr>
        <p:spPr>
          <a:xfrm>
            <a:off x="4510080" y="1276200"/>
            <a:ext cx="6939000" cy="4804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000" b="1" strike="noStrike" cap="all" spc="-1">
                <a:solidFill>
                  <a:srgbClr val="1A3260"/>
                </a:solidFill>
                <a:latin typeface="Poppins"/>
              </a:rPr>
              <a:t>GAN - sztuczna inteligencja generująca sztukę</a:t>
            </a:r>
            <a:br/>
            <a:endParaRPr lang="en-US" sz="60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446400" y="457200"/>
            <a:ext cx="3702960" cy="59331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3" name="TextShape 4"/>
          <p:cNvSpPr txBox="1"/>
          <p:nvPr/>
        </p:nvSpPr>
        <p:spPr>
          <a:xfrm>
            <a:off x="384120" y="1023120"/>
            <a:ext cx="3827880" cy="48009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439"/>
              </a:spcBef>
              <a:spcAft>
                <a:spcPts val="601"/>
              </a:spcAft>
            </a:pPr>
            <a:r>
              <a:rPr lang="en-US" sz="2200" b="0" strike="noStrike" cap="all" spc="-1">
                <a:solidFill>
                  <a:srgbClr val="FFFFFF"/>
                </a:solidFill>
                <a:latin typeface="Poppins"/>
              </a:rPr>
              <a:t>Dawid Alimowski 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39"/>
              </a:spcBef>
              <a:spcAft>
                <a:spcPts val="601"/>
              </a:spcAft>
            </a:pPr>
            <a:r>
              <a:rPr lang="en-US" sz="2200" b="0" strike="noStrike" cap="all" spc="-1">
                <a:solidFill>
                  <a:srgbClr val="FFFFFF"/>
                </a:solidFill>
                <a:latin typeface="Poppins"/>
              </a:rPr>
              <a:t>Magdalena Falkowska</a:t>
            </a:r>
            <a:endParaRPr lang="en-US" sz="2200" b="0" strike="noStrike" spc="-1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439"/>
              </a:spcBef>
              <a:spcAft>
                <a:spcPts val="601"/>
              </a:spcAft>
            </a:pPr>
            <a:r>
              <a:rPr lang="en-US" sz="2200" b="0" strike="noStrike" cap="all" spc="-1">
                <a:solidFill>
                  <a:srgbClr val="FFFFFF"/>
                </a:solidFill>
                <a:latin typeface="Poppins"/>
              </a:rPr>
              <a:t>Adam Bielecki</a:t>
            </a:r>
            <a:endParaRPr lang="en-US" sz="22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400"/>
                                        <p:tgtEl>
                                          <p:spTgt spid="93">
                                            <p:txEl>
                                              <p:pRg st="0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7" end="3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400"/>
                                        <p:tgtEl>
                                          <p:spTgt spid="93">
                                            <p:txEl>
                                              <p:pRg st="17" end="3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7" end="5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400"/>
                                        <p:tgtEl>
                                          <p:spTgt spid="93">
                                            <p:txEl>
                                              <p:pRg st="37" end="5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6"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- monet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lang="en-US" sz="1600" b="0" i="1" strike="noStrike" spc="-1">
                <a:solidFill>
                  <a:srgbClr val="3D3D3D"/>
                </a:solidFill>
                <a:latin typeface="Gill Sans MT"/>
              </a:rPr>
              <a:t>Epoka 30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36" name="Obraz 4"/>
          <p:cNvPicPr/>
          <p:nvPr/>
        </p:nvPicPr>
        <p:blipFill>
          <a:blip r:embed="rId2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- monet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8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lang="en-US" sz="1600" b="0" i="1" strike="noStrike" spc="-1">
                <a:solidFill>
                  <a:srgbClr val="3D3D3D"/>
                </a:solidFill>
                <a:latin typeface="Gill Sans MT"/>
              </a:rPr>
              <a:t>Epoka 40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39" name="Obraz 4"/>
          <p:cNvPicPr/>
          <p:nvPr/>
        </p:nvPicPr>
        <p:blipFill>
          <a:blip r:embed="rId2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– Van gogh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lang="en-US" sz="1600" b="0" i="1" strike="noStrike" spc="-1">
                <a:solidFill>
                  <a:srgbClr val="3D3D3D"/>
                </a:solidFill>
                <a:latin typeface="Gill Sans MT"/>
              </a:rPr>
              <a:t>Epoka 1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42" name="Obraz 4"/>
          <p:cNvPicPr/>
          <p:nvPr/>
        </p:nvPicPr>
        <p:blipFill>
          <a:blip r:embed="rId2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– Van gogh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lang="en-US" sz="1600" b="0" i="1" strike="noStrike" spc="-1">
                <a:solidFill>
                  <a:srgbClr val="3D3D3D"/>
                </a:solidFill>
                <a:latin typeface="Gill Sans MT"/>
              </a:rPr>
              <a:t>Epoka 10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45" name="Obraz 4"/>
          <p:cNvPicPr/>
          <p:nvPr/>
        </p:nvPicPr>
        <p:blipFill>
          <a:blip r:embed="rId2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– Van gogh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lang="en-US" sz="1600" b="0" i="1" strike="noStrike" spc="-1">
                <a:solidFill>
                  <a:srgbClr val="3D3D3D"/>
                </a:solidFill>
                <a:latin typeface="Gill Sans MT"/>
              </a:rPr>
              <a:t>Epoka 20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48" name="Obraz 4"/>
          <p:cNvPicPr/>
          <p:nvPr/>
        </p:nvPicPr>
        <p:blipFill>
          <a:blip r:embed="rId2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– Van gogh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lang="en-US" sz="1600" b="0" i="1" strike="noStrike" spc="-1">
                <a:solidFill>
                  <a:srgbClr val="3D3D3D"/>
                </a:solidFill>
                <a:latin typeface="Gill Sans MT"/>
              </a:rPr>
              <a:t>Epoka 30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51" name="Obraz 4"/>
          <p:cNvPicPr/>
          <p:nvPr/>
        </p:nvPicPr>
        <p:blipFill>
          <a:blip r:embed="rId2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– Van gogh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3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lang="en-US" sz="1600" b="0" i="1" strike="noStrike" spc="-1">
                <a:solidFill>
                  <a:srgbClr val="3D3D3D"/>
                </a:solidFill>
                <a:latin typeface="Gill Sans MT"/>
              </a:rPr>
              <a:t>Epoka 40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54" name="Obraz 4"/>
          <p:cNvPicPr/>
          <p:nvPr/>
        </p:nvPicPr>
        <p:blipFill>
          <a:blip r:embed="rId2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– cezanne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lang="en-US" sz="1600" b="0" i="1" strike="noStrike" spc="-1">
                <a:solidFill>
                  <a:srgbClr val="3D3D3D"/>
                </a:solidFill>
                <a:latin typeface="Gill Sans MT"/>
              </a:rPr>
              <a:t>Epoka 1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57" name="Obraz 4"/>
          <p:cNvPicPr/>
          <p:nvPr/>
        </p:nvPicPr>
        <p:blipFill>
          <a:blip r:embed="rId2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– cezanne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9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lang="en-US" sz="1600" b="0" i="1" strike="noStrike" spc="-1">
                <a:solidFill>
                  <a:srgbClr val="3D3D3D"/>
                </a:solidFill>
                <a:latin typeface="Gill Sans MT"/>
              </a:rPr>
              <a:t>Epoka 10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60" name="Obraz 4"/>
          <p:cNvPicPr/>
          <p:nvPr/>
        </p:nvPicPr>
        <p:blipFill>
          <a:blip r:embed="rId2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– cezanne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lang="en-US" sz="1600" b="0" i="1" strike="noStrike" spc="-1">
                <a:solidFill>
                  <a:srgbClr val="3D3D3D"/>
                </a:solidFill>
                <a:latin typeface="Gill Sans MT"/>
              </a:rPr>
              <a:t>Epoka 20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63" name="Obraz 4"/>
          <p:cNvPicPr/>
          <p:nvPr/>
        </p:nvPicPr>
        <p:blipFill>
          <a:blip r:embed="rId2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447840" y="842760"/>
            <a:ext cx="11296440" cy="776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Temat projektu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625720" y="2819520"/>
            <a:ext cx="283680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bIns="0" anchor="b"/>
          <a:lstStyle/>
          <a:p>
            <a:pPr>
              <a:lnSpc>
                <a:spcPct val="90000"/>
              </a:lnSpc>
              <a:spcAft>
                <a:spcPts val="839"/>
              </a:spcAft>
            </a:pPr>
            <a:r>
              <a:rPr lang="en-US" sz="2400" b="0" strike="noStrike" spc="-1">
                <a:solidFill>
                  <a:srgbClr val="000000"/>
                </a:solidFill>
                <a:latin typeface="Gill Sans MT"/>
              </a:rPr>
              <a:t>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5508000" y="2644920"/>
            <a:ext cx="2836800" cy="2836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4"/>
          <p:cNvSpPr/>
          <p:nvPr/>
        </p:nvSpPr>
        <p:spPr>
          <a:xfrm>
            <a:off x="8762760" y="2819520"/>
            <a:ext cx="2836800" cy="42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91440" bIns="0" anchor="b"/>
          <a:lstStyle/>
          <a:p>
            <a:pPr>
              <a:lnSpc>
                <a:spcPct val="90000"/>
              </a:lnSpc>
              <a:spcAft>
                <a:spcPts val="839"/>
              </a:spcAft>
            </a:pPr>
            <a:r>
              <a:rPr lang="en-US" sz="2400" b="0" strike="noStrike" spc="-1">
                <a:solidFill>
                  <a:srgbClr val="000000"/>
                </a:solidFill>
                <a:latin typeface="Gill Sans MT"/>
              </a:rPr>
              <a:t>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98" name="CustomShape 5"/>
          <p:cNvSpPr/>
          <p:nvPr/>
        </p:nvSpPr>
        <p:spPr>
          <a:xfrm>
            <a:off x="8880480" y="3349080"/>
            <a:ext cx="2836800" cy="28368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6"/>
          <p:cNvSpPr/>
          <p:nvPr/>
        </p:nvSpPr>
        <p:spPr>
          <a:xfrm>
            <a:off x="8024760" y="3968640"/>
            <a:ext cx="1175760" cy="1101240"/>
          </a:xfrm>
          <a:prstGeom prst="rightArrow">
            <a:avLst>
              <a:gd name="adj1" fmla="val 50000"/>
              <a:gd name="adj2" fmla="val 50000"/>
            </a:avLst>
          </a:prstGeom>
          <a:ln>
            <a:round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TextShape 7"/>
          <p:cNvSpPr txBox="1"/>
          <p:nvPr/>
        </p:nvSpPr>
        <p:spPr>
          <a:xfrm>
            <a:off x="447840" y="2423160"/>
            <a:ext cx="4822200" cy="4191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just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lang="en-US" sz="1600" b="0" strike="noStrike" spc="-1">
                <a:solidFill>
                  <a:srgbClr val="333333"/>
                </a:solidFill>
                <a:latin typeface="Poppins"/>
              </a:rPr>
              <a:t>Celem projektu było wykorzystanie sieci neuronowych do przekształcania zdjęć w obrazy, które jak najwierniej miały oddawać styl malarstwa charakterystyczny dla danego artysty, uniemożliwiając tym samym rozpoznanie, czy wyjściowy obraz to oryginalne dzieło, czy może wynik nałożonej transformacji.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– cezanne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5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lang="en-US" sz="1600" b="0" i="1" strike="noStrike" spc="-1">
                <a:solidFill>
                  <a:srgbClr val="3D3D3D"/>
                </a:solidFill>
                <a:latin typeface="Gill Sans MT"/>
              </a:rPr>
              <a:t>Epoka 30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66" name="Obraz 4"/>
          <p:cNvPicPr/>
          <p:nvPr/>
        </p:nvPicPr>
        <p:blipFill>
          <a:blip r:embed="rId2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– cezanne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8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lang="en-US" sz="1600" b="0" i="1" strike="noStrike" spc="-1">
                <a:solidFill>
                  <a:srgbClr val="3D3D3D"/>
                </a:solidFill>
                <a:latin typeface="Gill Sans MT"/>
              </a:rPr>
              <a:t>Epoka 40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69" name="Obraz 4"/>
          <p:cNvPicPr/>
          <p:nvPr/>
        </p:nvPicPr>
        <p:blipFill>
          <a:blip r:embed="rId2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Cechy twórczości – MONET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71" name="Obraz 3"/>
          <p:cNvPicPr/>
          <p:nvPr/>
        </p:nvPicPr>
        <p:blipFill>
          <a:blip r:embed="rId2"/>
          <a:stretch/>
        </p:blipFill>
        <p:spPr>
          <a:xfrm>
            <a:off x="3340800" y="2903400"/>
            <a:ext cx="2647800" cy="2647800"/>
          </a:xfrm>
          <a:prstGeom prst="rect">
            <a:avLst/>
          </a:prstGeom>
          <a:ln>
            <a:noFill/>
          </a:ln>
        </p:spPr>
      </p:pic>
      <p:pic>
        <p:nvPicPr>
          <p:cNvPr id="172" name="Obraz 6"/>
          <p:cNvPicPr/>
          <p:nvPr/>
        </p:nvPicPr>
        <p:blipFill>
          <a:blip r:embed="rId3"/>
          <a:stretch/>
        </p:blipFill>
        <p:spPr>
          <a:xfrm>
            <a:off x="6151680" y="2903400"/>
            <a:ext cx="2647800" cy="2647800"/>
          </a:xfrm>
          <a:prstGeom prst="rect">
            <a:avLst/>
          </a:prstGeom>
          <a:ln>
            <a:noFill/>
          </a:ln>
        </p:spPr>
      </p:pic>
      <p:pic>
        <p:nvPicPr>
          <p:cNvPr id="173" name="Obraz 8"/>
          <p:cNvPicPr/>
          <p:nvPr/>
        </p:nvPicPr>
        <p:blipFill>
          <a:blip r:embed="rId4"/>
          <a:stretch/>
        </p:blipFill>
        <p:spPr>
          <a:xfrm>
            <a:off x="8962560" y="2903400"/>
            <a:ext cx="2647800" cy="2647800"/>
          </a:xfrm>
          <a:prstGeom prst="rect">
            <a:avLst/>
          </a:prstGeom>
          <a:ln>
            <a:noFill/>
          </a:ln>
        </p:spPr>
      </p:pic>
      <p:pic>
        <p:nvPicPr>
          <p:cNvPr id="174" name="Obraz 10"/>
          <p:cNvPicPr/>
          <p:nvPr/>
        </p:nvPicPr>
        <p:blipFill>
          <a:blip r:embed="rId5"/>
          <a:stretch/>
        </p:blipFill>
        <p:spPr>
          <a:xfrm>
            <a:off x="529920" y="2903400"/>
            <a:ext cx="2647800" cy="2647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– monet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76" name="Obraz 4"/>
          <p:cNvPicPr/>
          <p:nvPr/>
        </p:nvPicPr>
        <p:blipFill>
          <a:blip r:embed="rId2"/>
          <a:stretch/>
        </p:blipFill>
        <p:spPr>
          <a:xfrm>
            <a:off x="1752480" y="209196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– monet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78" name="Obraz 4"/>
          <p:cNvPicPr/>
          <p:nvPr/>
        </p:nvPicPr>
        <p:blipFill>
          <a:blip r:embed="rId2"/>
          <a:stretch/>
        </p:blipFill>
        <p:spPr>
          <a:xfrm>
            <a:off x="1752480" y="210132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– monet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80" name="Obraz 4"/>
          <p:cNvPicPr/>
          <p:nvPr/>
        </p:nvPicPr>
        <p:blipFill>
          <a:blip r:embed="rId2"/>
          <a:stretch/>
        </p:blipFill>
        <p:spPr>
          <a:xfrm>
            <a:off x="1752480" y="210132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– monet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82" name="Obraz 4"/>
          <p:cNvPicPr/>
          <p:nvPr/>
        </p:nvPicPr>
        <p:blipFill>
          <a:blip r:embed="rId2"/>
          <a:stretch/>
        </p:blipFill>
        <p:spPr>
          <a:xfrm>
            <a:off x="1752480" y="210132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Cechy twórczości – van gogh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84" name="Obraz 3"/>
          <p:cNvPicPr/>
          <p:nvPr/>
        </p:nvPicPr>
        <p:blipFill>
          <a:blip r:embed="rId2"/>
          <a:stretch/>
        </p:blipFill>
        <p:spPr>
          <a:xfrm>
            <a:off x="3340800" y="2903400"/>
            <a:ext cx="2647800" cy="2647800"/>
          </a:xfrm>
          <a:prstGeom prst="rect">
            <a:avLst/>
          </a:prstGeom>
          <a:ln>
            <a:noFill/>
          </a:ln>
        </p:spPr>
      </p:pic>
      <p:pic>
        <p:nvPicPr>
          <p:cNvPr id="185" name="Obraz 6"/>
          <p:cNvPicPr/>
          <p:nvPr/>
        </p:nvPicPr>
        <p:blipFill>
          <a:blip r:embed="rId3"/>
          <a:stretch/>
        </p:blipFill>
        <p:spPr>
          <a:xfrm>
            <a:off x="6151680" y="2903400"/>
            <a:ext cx="2647800" cy="2647800"/>
          </a:xfrm>
          <a:prstGeom prst="rect">
            <a:avLst/>
          </a:prstGeom>
          <a:ln>
            <a:noFill/>
          </a:ln>
        </p:spPr>
      </p:pic>
      <p:pic>
        <p:nvPicPr>
          <p:cNvPr id="186" name="Obraz 8"/>
          <p:cNvPicPr/>
          <p:nvPr/>
        </p:nvPicPr>
        <p:blipFill>
          <a:blip r:embed="rId4"/>
          <a:stretch/>
        </p:blipFill>
        <p:spPr>
          <a:xfrm>
            <a:off x="8962560" y="2903400"/>
            <a:ext cx="2647800" cy="2647800"/>
          </a:xfrm>
          <a:prstGeom prst="rect">
            <a:avLst/>
          </a:prstGeom>
          <a:ln>
            <a:noFill/>
          </a:ln>
        </p:spPr>
      </p:pic>
      <p:pic>
        <p:nvPicPr>
          <p:cNvPr id="187" name="Obraz 10"/>
          <p:cNvPicPr/>
          <p:nvPr/>
        </p:nvPicPr>
        <p:blipFill>
          <a:blip r:embed="rId5"/>
          <a:stretch/>
        </p:blipFill>
        <p:spPr>
          <a:xfrm>
            <a:off x="529920" y="2903400"/>
            <a:ext cx="2647800" cy="2647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– van gogh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89" name="Obraz 4"/>
          <p:cNvPicPr/>
          <p:nvPr/>
        </p:nvPicPr>
        <p:blipFill>
          <a:blip r:embed="rId2"/>
          <a:stretch/>
        </p:blipFill>
        <p:spPr>
          <a:xfrm>
            <a:off x="1752480" y="209196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– van gogh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91" name="Obraz 4"/>
          <p:cNvPicPr/>
          <p:nvPr/>
        </p:nvPicPr>
        <p:blipFill>
          <a:blip r:embed="rId2"/>
          <a:stretch/>
        </p:blipFill>
        <p:spPr>
          <a:xfrm>
            <a:off x="1752480" y="210132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Generative adversarial networks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2" name="CustomShape 2"/>
          <p:cNvSpPr/>
          <p:nvPr/>
        </p:nvSpPr>
        <p:spPr>
          <a:xfrm>
            <a:off x="6276240" y="3323520"/>
            <a:ext cx="5467320" cy="3422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CustomShape 3"/>
          <p:cNvSpPr/>
          <p:nvPr/>
        </p:nvSpPr>
        <p:spPr>
          <a:xfrm>
            <a:off x="583200" y="2928240"/>
            <a:ext cx="2458080" cy="245808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5560" tIns="25560" rIns="25560" bIns="25560" anchor="ctr"/>
          <a:lstStyle/>
          <a:p>
            <a:pPr algn="ctr">
              <a:lnSpc>
                <a:spcPct val="90000"/>
              </a:lnSpc>
              <a:spcAft>
                <a:spcPts val="700"/>
              </a:spcAft>
            </a:pPr>
            <a:r>
              <a:rPr lang="en-US" sz="2000" b="0" strike="noStrike" spc="-1">
                <a:solidFill>
                  <a:srgbClr val="FFFFFF"/>
                </a:solidFill>
                <a:latin typeface="Poppins"/>
              </a:rPr>
              <a:t>Generator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04" name="CustomShape 4"/>
          <p:cNvSpPr/>
          <p:nvPr/>
        </p:nvSpPr>
        <p:spPr>
          <a:xfrm>
            <a:off x="3241080" y="3444480"/>
            <a:ext cx="1425600" cy="1425600"/>
          </a:xfrm>
          <a:prstGeom prst="mathPlus">
            <a:avLst>
              <a:gd name="adj1" fmla="val 2352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CustomShape 5"/>
          <p:cNvSpPr/>
          <p:nvPr/>
        </p:nvSpPr>
        <p:spPr>
          <a:xfrm>
            <a:off x="4866840" y="2928240"/>
            <a:ext cx="2458080" cy="245808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3040" tIns="23040" rIns="23040" bIns="23040" anchor="ctr"/>
          <a:lstStyle/>
          <a:p>
            <a:pPr algn="ctr">
              <a:lnSpc>
                <a:spcPct val="90000"/>
              </a:lnSpc>
              <a:spcAft>
                <a:spcPts val="629"/>
              </a:spcAft>
            </a:pPr>
            <a:r>
              <a:rPr lang="en-US" sz="1800" b="0" strike="noStrike" spc="-1">
                <a:solidFill>
                  <a:srgbClr val="FFFFFF"/>
                </a:solidFill>
                <a:latin typeface="Poppins"/>
              </a:rPr>
              <a:t>Dyskryminator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6" name="CustomShape 6"/>
          <p:cNvSpPr/>
          <p:nvPr/>
        </p:nvSpPr>
        <p:spPr>
          <a:xfrm>
            <a:off x="7524720" y="3444480"/>
            <a:ext cx="1425600" cy="1425600"/>
          </a:xfrm>
          <a:prstGeom prst="mathEqual">
            <a:avLst>
              <a:gd name="adj1" fmla="val 23520"/>
              <a:gd name="adj2" fmla="val 11760"/>
            </a:avLst>
          </a:prstGeom>
          <a:solidFill>
            <a:schemeClr val="accent1">
              <a:tint val="60000"/>
              <a:hueOff val="0"/>
              <a:satOff val="0"/>
              <a:lumOff val="0"/>
              <a:alphaOff val="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CustomShape 7"/>
          <p:cNvSpPr/>
          <p:nvPr/>
        </p:nvSpPr>
        <p:spPr>
          <a:xfrm>
            <a:off x="9150480" y="2928240"/>
            <a:ext cx="2458080" cy="2458080"/>
          </a:xfrm>
          <a:prstGeom prst="ellipse">
            <a:avLst/>
          </a:prstGeom>
          <a:solidFill>
            <a:schemeClr val="accent1">
              <a:hueOff val="0"/>
              <a:satOff val="0"/>
              <a:lumOff val="0"/>
              <a:alphaOff val="0"/>
            </a:schemeClr>
          </a:solid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69840" tIns="69840" rIns="69840" bIns="69840" anchor="ctr"/>
          <a:lstStyle/>
          <a:p>
            <a:pPr algn="ctr">
              <a:lnSpc>
                <a:spcPct val="90000"/>
              </a:lnSpc>
              <a:spcAft>
                <a:spcPts val="1925"/>
              </a:spcAft>
            </a:pPr>
            <a:r>
              <a:rPr lang="en-US" sz="5500" b="1" strike="noStrike" spc="-1">
                <a:solidFill>
                  <a:srgbClr val="FFFFFF"/>
                </a:solidFill>
                <a:latin typeface="Poppins"/>
              </a:rPr>
              <a:t>GAN</a:t>
            </a:r>
            <a:endParaRPr lang="en-US" sz="55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– van gogh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93" name="Obraz 4"/>
          <p:cNvPicPr/>
          <p:nvPr/>
        </p:nvPicPr>
        <p:blipFill>
          <a:blip r:embed="rId2"/>
          <a:stretch/>
        </p:blipFill>
        <p:spPr>
          <a:xfrm>
            <a:off x="1752480" y="210132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– van gogh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95" name="Obraz 4"/>
          <p:cNvPicPr/>
          <p:nvPr/>
        </p:nvPicPr>
        <p:blipFill>
          <a:blip r:embed="rId2"/>
          <a:stretch/>
        </p:blipFill>
        <p:spPr>
          <a:xfrm>
            <a:off x="1752480" y="210132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Cechy twórczości – cezanne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97" name="Obraz 3"/>
          <p:cNvPicPr/>
          <p:nvPr/>
        </p:nvPicPr>
        <p:blipFill>
          <a:blip r:embed="rId2"/>
          <a:stretch/>
        </p:blipFill>
        <p:spPr>
          <a:xfrm>
            <a:off x="3340800" y="2903400"/>
            <a:ext cx="2647800" cy="2647800"/>
          </a:xfrm>
          <a:prstGeom prst="rect">
            <a:avLst/>
          </a:prstGeom>
          <a:ln>
            <a:noFill/>
          </a:ln>
        </p:spPr>
      </p:pic>
      <p:pic>
        <p:nvPicPr>
          <p:cNvPr id="198" name="Obraz 6"/>
          <p:cNvPicPr/>
          <p:nvPr/>
        </p:nvPicPr>
        <p:blipFill>
          <a:blip r:embed="rId3"/>
          <a:stretch/>
        </p:blipFill>
        <p:spPr>
          <a:xfrm>
            <a:off x="6151680" y="2903400"/>
            <a:ext cx="2647800" cy="2647800"/>
          </a:xfrm>
          <a:prstGeom prst="rect">
            <a:avLst/>
          </a:prstGeom>
          <a:ln>
            <a:noFill/>
          </a:ln>
        </p:spPr>
      </p:pic>
      <p:pic>
        <p:nvPicPr>
          <p:cNvPr id="199" name="Obraz 8"/>
          <p:cNvPicPr/>
          <p:nvPr/>
        </p:nvPicPr>
        <p:blipFill>
          <a:blip r:embed="rId4"/>
          <a:stretch/>
        </p:blipFill>
        <p:spPr>
          <a:xfrm>
            <a:off x="8962560" y="2903400"/>
            <a:ext cx="2647800" cy="2647800"/>
          </a:xfrm>
          <a:prstGeom prst="rect">
            <a:avLst/>
          </a:prstGeom>
          <a:ln>
            <a:noFill/>
          </a:ln>
        </p:spPr>
      </p:pic>
      <p:pic>
        <p:nvPicPr>
          <p:cNvPr id="200" name="Obraz 10"/>
          <p:cNvPicPr/>
          <p:nvPr/>
        </p:nvPicPr>
        <p:blipFill>
          <a:blip r:embed="rId5"/>
          <a:stretch/>
        </p:blipFill>
        <p:spPr>
          <a:xfrm>
            <a:off x="529920" y="2903400"/>
            <a:ext cx="2647800" cy="2647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– cezanne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02" name="Obraz 4"/>
          <p:cNvPicPr/>
          <p:nvPr/>
        </p:nvPicPr>
        <p:blipFill>
          <a:blip r:embed="rId2"/>
          <a:stretch/>
        </p:blipFill>
        <p:spPr>
          <a:xfrm>
            <a:off x="1752480" y="209196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– cezanne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04" name="Obraz 4"/>
          <p:cNvPicPr/>
          <p:nvPr/>
        </p:nvPicPr>
        <p:blipFill>
          <a:blip r:embed="rId2"/>
          <a:stretch/>
        </p:blipFill>
        <p:spPr>
          <a:xfrm>
            <a:off x="1752480" y="210132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– cezanne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06" name="Obraz 4"/>
          <p:cNvPicPr/>
          <p:nvPr/>
        </p:nvPicPr>
        <p:blipFill>
          <a:blip r:embed="rId2"/>
          <a:stretch/>
        </p:blipFill>
        <p:spPr>
          <a:xfrm>
            <a:off x="1752480" y="210132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– cezanne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08" name="Obraz 4"/>
          <p:cNvPicPr/>
          <p:nvPr/>
        </p:nvPicPr>
        <p:blipFill>
          <a:blip r:embed="rId2"/>
          <a:stretch/>
        </p:blipFill>
        <p:spPr>
          <a:xfrm>
            <a:off x="1752480" y="210132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2" name="CustomShape 4"/>
          <p:cNvSpPr/>
          <p:nvPr/>
        </p:nvSpPr>
        <p:spPr>
          <a:xfrm>
            <a:off x="446400" y="3085920"/>
            <a:ext cx="11262600" cy="3304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3" name="CustomShape 5"/>
          <p:cNvSpPr/>
          <p:nvPr/>
        </p:nvSpPr>
        <p:spPr>
          <a:xfrm>
            <a:off x="0" y="638280"/>
            <a:ext cx="12191760" cy="621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4" name="Obraz 3"/>
          <p:cNvPicPr/>
          <p:nvPr/>
        </p:nvPicPr>
        <p:blipFill>
          <a:blip r:embed="rId2"/>
          <a:stretch/>
        </p:blipFill>
        <p:spPr>
          <a:xfrm>
            <a:off x="446400" y="1307160"/>
            <a:ext cx="7346520" cy="4499640"/>
          </a:xfrm>
          <a:prstGeom prst="rect">
            <a:avLst/>
          </a:prstGeom>
          <a:ln>
            <a:noFill/>
          </a:ln>
        </p:spPr>
      </p:pic>
      <p:sp>
        <p:nvSpPr>
          <p:cNvPr id="215" name="CustomShape 6"/>
          <p:cNvSpPr/>
          <p:nvPr/>
        </p:nvSpPr>
        <p:spPr>
          <a:xfrm>
            <a:off x="8042040" y="723960"/>
            <a:ext cx="3702960" cy="5666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6" name="TextShape 7"/>
          <p:cNvSpPr txBox="1"/>
          <p:nvPr/>
        </p:nvSpPr>
        <p:spPr>
          <a:xfrm>
            <a:off x="8309880" y="1153440"/>
            <a:ext cx="2940480" cy="20854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Jedno zdjęcie – trzy różne style 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3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446400" y="457200"/>
            <a:ext cx="3702960" cy="946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8" name="CustomShape 2"/>
          <p:cNvSpPr/>
          <p:nvPr/>
        </p:nvSpPr>
        <p:spPr>
          <a:xfrm>
            <a:off x="8042040" y="453600"/>
            <a:ext cx="3702960" cy="9828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9" name="CustomShape 3"/>
          <p:cNvSpPr/>
          <p:nvPr/>
        </p:nvSpPr>
        <p:spPr>
          <a:xfrm>
            <a:off x="4241880" y="457200"/>
            <a:ext cx="3702960" cy="9108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0" name="CustomShape 4"/>
          <p:cNvSpPr/>
          <p:nvPr/>
        </p:nvSpPr>
        <p:spPr>
          <a:xfrm>
            <a:off x="446400" y="3085920"/>
            <a:ext cx="11262600" cy="3304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1" name="CustomShape 5"/>
          <p:cNvSpPr/>
          <p:nvPr/>
        </p:nvSpPr>
        <p:spPr>
          <a:xfrm>
            <a:off x="0" y="638280"/>
            <a:ext cx="12191760" cy="62193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6"/>
          <p:cNvSpPr/>
          <p:nvPr/>
        </p:nvSpPr>
        <p:spPr>
          <a:xfrm>
            <a:off x="8042040" y="723960"/>
            <a:ext cx="3702960" cy="5666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23" name="TextShape 7"/>
          <p:cNvSpPr txBox="1"/>
          <p:nvPr/>
        </p:nvSpPr>
        <p:spPr>
          <a:xfrm>
            <a:off x="8260200" y="1153440"/>
            <a:ext cx="2940480" cy="20854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cap="all" spc="-1">
                <a:solidFill>
                  <a:srgbClr val="FFFFFF"/>
                </a:solidFill>
                <a:latin typeface="Gill Sans MT"/>
              </a:rPr>
              <a:t>Jedno zdjęcie – trzy różne style 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24" name="Obraz 4"/>
          <p:cNvPicPr/>
          <p:nvPr/>
        </p:nvPicPr>
        <p:blipFill>
          <a:blip r:embed="rId2"/>
          <a:stretch/>
        </p:blipFill>
        <p:spPr>
          <a:xfrm>
            <a:off x="450720" y="1307160"/>
            <a:ext cx="7452000" cy="449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Ocena efektywności - FID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2032920" y="2318400"/>
            <a:ext cx="2579400" cy="3837240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2777760" anchor="ctr"/>
          <a:lstStyle/>
          <a:p>
            <a:pPr algn="ctr">
              <a:lnSpc>
                <a:spcPct val="90000"/>
              </a:lnSpc>
              <a:spcAft>
                <a:spcPts val="839"/>
              </a:spcAft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Monet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2291040" y="3470760"/>
            <a:ext cx="2063520" cy="1156680"/>
          </a:xfrm>
          <a:prstGeom prst="roundRect">
            <a:avLst>
              <a:gd name="adj" fmla="val 10000"/>
            </a:avLst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chemeClr val="dk1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60920" tIns="129240" rIns="127080" bIns="129240" anchor="ctr"/>
          <a:lstStyle/>
          <a:p>
            <a:pPr algn="ctr">
              <a:lnSpc>
                <a:spcPct val="90000"/>
              </a:lnSpc>
              <a:spcAft>
                <a:spcPts val="1749"/>
              </a:spcAft>
            </a:pPr>
            <a:r>
              <a:rPr lang="en-US" sz="5000" b="0" strike="noStrike" spc="-1">
                <a:solidFill>
                  <a:srgbClr val="000000"/>
                </a:solidFill>
                <a:latin typeface="Gill Sans MT"/>
              </a:rPr>
              <a:t>73,63</a:t>
            </a:r>
            <a:endParaRPr lang="en-US" sz="5000" b="0" strike="noStrike" spc="-1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2291040" y="4805640"/>
            <a:ext cx="2063520" cy="1156680"/>
          </a:xfrm>
          <a:prstGeom prst="roundRect">
            <a:avLst>
              <a:gd name="adj" fmla="val 1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dk1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60920" tIns="129240" rIns="127080" bIns="129240" anchor="ctr"/>
          <a:lstStyle/>
          <a:p>
            <a:pPr algn="ctr">
              <a:lnSpc>
                <a:spcPct val="90000"/>
              </a:lnSpc>
              <a:spcAft>
                <a:spcPts val="1749"/>
              </a:spcAft>
            </a:pPr>
            <a:r>
              <a:rPr lang="en-US" sz="5000" b="0" strike="noStrike" spc="-1">
                <a:solidFill>
                  <a:srgbClr val="000000"/>
                </a:solidFill>
                <a:latin typeface="Gill Sans MT"/>
              </a:rPr>
              <a:t>97,28</a:t>
            </a:r>
            <a:endParaRPr lang="en-US" sz="5000" b="0" strike="noStrike" spc="-1"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4806000" y="2318400"/>
            <a:ext cx="2579400" cy="3837240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2777760" anchor="ctr"/>
          <a:lstStyle/>
          <a:p>
            <a:pPr algn="ctr">
              <a:lnSpc>
                <a:spcPct val="90000"/>
              </a:lnSpc>
              <a:spcAft>
                <a:spcPts val="839"/>
              </a:spcAft>
            </a:pPr>
            <a:r>
              <a:rPr lang="en-US" sz="2400" b="0" strike="noStrike" spc="-1" dirty="0">
                <a:solidFill>
                  <a:srgbClr val="000000"/>
                </a:solidFill>
                <a:latin typeface="Gill Sans MT"/>
              </a:rPr>
              <a:t>Van Gogh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30" name="CustomShape 6"/>
          <p:cNvSpPr/>
          <p:nvPr/>
        </p:nvSpPr>
        <p:spPr>
          <a:xfrm>
            <a:off x="4967100" y="3470760"/>
            <a:ext cx="2257200" cy="1156680"/>
          </a:xfrm>
          <a:prstGeom prst="roundRect">
            <a:avLst>
              <a:gd name="adj" fmla="val 10000"/>
            </a:avLst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chemeClr val="dk1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60920" tIns="129240" rIns="127080" bIns="129240" anchor="ctr"/>
          <a:lstStyle/>
          <a:p>
            <a:pPr algn="ctr">
              <a:lnSpc>
                <a:spcPct val="90000"/>
              </a:lnSpc>
              <a:spcAft>
                <a:spcPts val="1749"/>
              </a:spcAft>
            </a:pPr>
            <a:r>
              <a:rPr lang="en-US" sz="5000" b="0" strike="noStrike" spc="-1" dirty="0">
                <a:solidFill>
                  <a:srgbClr val="000000"/>
                </a:solidFill>
                <a:latin typeface="Gill Sans MT"/>
              </a:rPr>
              <a:t>141,21</a:t>
            </a:r>
            <a:endParaRPr lang="en-US" sz="5000" b="0" strike="noStrike" spc="-1" dirty="0">
              <a:latin typeface="Arial"/>
            </a:endParaRPr>
          </a:p>
        </p:txBody>
      </p:sp>
      <p:sp>
        <p:nvSpPr>
          <p:cNvPr id="231" name="CustomShape 7"/>
          <p:cNvSpPr/>
          <p:nvPr/>
        </p:nvSpPr>
        <p:spPr>
          <a:xfrm>
            <a:off x="5064120" y="4805640"/>
            <a:ext cx="2160180" cy="1156680"/>
          </a:xfrm>
          <a:prstGeom prst="roundRect">
            <a:avLst>
              <a:gd name="adj" fmla="val 1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dk1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60920" tIns="129240" rIns="127080" bIns="129240" anchor="ctr"/>
          <a:lstStyle/>
          <a:p>
            <a:pPr algn="ctr">
              <a:lnSpc>
                <a:spcPct val="90000"/>
              </a:lnSpc>
              <a:spcAft>
                <a:spcPts val="1749"/>
              </a:spcAft>
            </a:pPr>
            <a:r>
              <a:rPr lang="en-US" sz="5000" b="0" strike="noStrike" spc="-1">
                <a:solidFill>
                  <a:srgbClr val="000000"/>
                </a:solidFill>
                <a:latin typeface="Gill Sans MT"/>
              </a:rPr>
              <a:t>196,56</a:t>
            </a:r>
            <a:endParaRPr lang="en-US" sz="5000" b="0" strike="noStrike" spc="-1">
              <a:latin typeface="Arial"/>
            </a:endParaRPr>
          </a:p>
        </p:txBody>
      </p:sp>
      <p:sp>
        <p:nvSpPr>
          <p:cNvPr id="232" name="CustomShape 8"/>
          <p:cNvSpPr/>
          <p:nvPr/>
        </p:nvSpPr>
        <p:spPr>
          <a:xfrm>
            <a:off x="7579440" y="2318400"/>
            <a:ext cx="2579400" cy="3837240"/>
          </a:xfrm>
          <a:prstGeom prst="roundRect">
            <a:avLst>
              <a:gd name="adj" fmla="val 10000"/>
            </a:avLst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2777760" anchor="ctr"/>
          <a:lstStyle/>
          <a:p>
            <a:pPr algn="ctr">
              <a:lnSpc>
                <a:spcPct val="90000"/>
              </a:lnSpc>
              <a:spcAft>
                <a:spcPts val="839"/>
              </a:spcAft>
            </a:pPr>
            <a:r>
              <a:rPr lang="en-US" sz="2400" b="0" strike="noStrike" spc="-1">
                <a:solidFill>
                  <a:srgbClr val="000000"/>
                </a:solidFill>
                <a:latin typeface="Gill Sans MT"/>
              </a:rPr>
              <a:t>Cezanne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33" name="CustomShape 9"/>
          <p:cNvSpPr/>
          <p:nvPr/>
        </p:nvSpPr>
        <p:spPr>
          <a:xfrm>
            <a:off x="7837200" y="3470760"/>
            <a:ext cx="2192920" cy="1156680"/>
          </a:xfrm>
          <a:prstGeom prst="roundRect">
            <a:avLst>
              <a:gd name="adj" fmla="val 10000"/>
            </a:avLst>
          </a:prstGeom>
          <a:solidFill>
            <a:schemeClr val="lt1">
              <a:hueOff val="0"/>
              <a:satOff val="0"/>
              <a:lumOff val="0"/>
              <a:alphaOff val="0"/>
            </a:schemeClr>
          </a:solidFill>
          <a:ln>
            <a:solidFill>
              <a:schemeClr val="dk1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60920" tIns="129240" rIns="127080" bIns="129240" anchor="ctr"/>
          <a:lstStyle/>
          <a:p>
            <a:pPr algn="ctr">
              <a:lnSpc>
                <a:spcPct val="90000"/>
              </a:lnSpc>
              <a:spcAft>
                <a:spcPts val="1749"/>
              </a:spcAft>
            </a:pPr>
            <a:r>
              <a:rPr lang="en-US" sz="5000" b="0" strike="noStrike" spc="-1">
                <a:solidFill>
                  <a:srgbClr val="000000"/>
                </a:solidFill>
                <a:latin typeface="Gill Sans MT"/>
              </a:rPr>
              <a:t>48,42</a:t>
            </a:r>
            <a:endParaRPr lang="en-US" sz="5000" b="0" strike="noStrike" spc="-1">
              <a:latin typeface="Arial"/>
            </a:endParaRPr>
          </a:p>
        </p:txBody>
      </p:sp>
      <p:sp>
        <p:nvSpPr>
          <p:cNvPr id="234" name="CustomShape 10"/>
          <p:cNvSpPr/>
          <p:nvPr/>
        </p:nvSpPr>
        <p:spPr>
          <a:xfrm>
            <a:off x="7837200" y="4805640"/>
            <a:ext cx="2192920" cy="1156680"/>
          </a:xfrm>
          <a:prstGeom prst="roundRect">
            <a:avLst>
              <a:gd name="adj" fmla="val 1000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dk1">
                <a:shade val="80000"/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60920" tIns="129240" rIns="127080" bIns="129240" anchor="ctr"/>
          <a:lstStyle/>
          <a:p>
            <a:pPr algn="ctr">
              <a:lnSpc>
                <a:spcPct val="90000"/>
              </a:lnSpc>
              <a:spcAft>
                <a:spcPts val="1749"/>
              </a:spcAft>
            </a:pPr>
            <a:r>
              <a:rPr lang="en-US" sz="5000" b="0" strike="noStrike" spc="-1" dirty="0">
                <a:solidFill>
                  <a:srgbClr val="000000"/>
                </a:solidFill>
                <a:latin typeface="Gill Sans MT"/>
              </a:rPr>
              <a:t>196,56</a:t>
            </a:r>
            <a:endParaRPr lang="en-US" sz="5000" b="0" strike="noStrike" spc="-1" dirty="0">
              <a:latin typeface="Arial"/>
            </a:endParaRPr>
          </a:p>
        </p:txBody>
      </p:sp>
      <p:sp>
        <p:nvSpPr>
          <p:cNvPr id="2" name="pole tekstowe 1">
            <a:extLst>
              <a:ext uri="{FF2B5EF4-FFF2-40B4-BE49-F238E27FC236}">
                <a16:creationId xmlns:a16="http://schemas.microsoft.com/office/drawing/2014/main" id="{57B86D73-0CAC-5A64-F7B3-6E6BC5EDC07E}"/>
              </a:ext>
            </a:extLst>
          </p:cNvPr>
          <p:cNvSpPr txBox="1"/>
          <p:nvPr/>
        </p:nvSpPr>
        <p:spPr>
          <a:xfrm>
            <a:off x="-91161" y="3719150"/>
            <a:ext cx="2301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Gill Sans MT" panose="020B0502020104020203" pitchFamily="34" charset="-18"/>
              </a:rPr>
              <a:t>Wygenerowane obrazy</a:t>
            </a:r>
          </a:p>
        </p:txBody>
      </p: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B9578E75-A3D2-DF11-E12C-CF3D99BB1D4E}"/>
              </a:ext>
            </a:extLst>
          </p:cNvPr>
          <p:cNvSpPr txBox="1"/>
          <p:nvPr/>
        </p:nvSpPr>
        <p:spPr>
          <a:xfrm>
            <a:off x="83278" y="5153147"/>
            <a:ext cx="20786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2400" dirty="0">
                <a:latin typeface="Gill Sans MT" panose="020B0502020104020203" pitchFamily="34" charset="-18"/>
              </a:rPr>
              <a:t>Zwykłe zdjęcia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Generative adversarial networks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1658520" y="2575800"/>
            <a:ext cx="10087200" cy="39052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0" name="Obraz 18"/>
          <p:cNvPicPr/>
          <p:nvPr/>
        </p:nvPicPr>
        <p:blipFill>
          <a:blip r:embed="rId3"/>
          <a:stretch/>
        </p:blipFill>
        <p:spPr>
          <a:xfrm>
            <a:off x="445680" y="2092320"/>
            <a:ext cx="10087200" cy="3905280"/>
          </a:xfrm>
          <a:prstGeom prst="rect">
            <a:avLst/>
          </a:prstGeom>
          <a:ln>
            <a:noFill/>
          </a:ln>
        </p:spPr>
      </p:pic>
      <p:sp>
        <p:nvSpPr>
          <p:cNvPr id="111" name="CustomShape 3"/>
          <p:cNvSpPr/>
          <p:nvPr/>
        </p:nvSpPr>
        <p:spPr>
          <a:xfrm>
            <a:off x="445680" y="2092320"/>
            <a:ext cx="10087200" cy="3905280"/>
          </a:xfrm>
          <a:prstGeom prst="rect">
            <a:avLst/>
          </a:prstGeom>
          <a:noFill/>
          <a:ln w="38160">
            <a:solidFill>
              <a:schemeClr val="accent1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Monet - Cykl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36" name="Obraz 4"/>
          <p:cNvPicPr/>
          <p:nvPr/>
        </p:nvPicPr>
        <p:blipFill>
          <a:blip r:embed="rId2"/>
          <a:stretch/>
        </p:blipFill>
        <p:spPr>
          <a:xfrm>
            <a:off x="1902960" y="2101320"/>
            <a:ext cx="838548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Van gogh - cykl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38" name="Obraz 4"/>
          <p:cNvPicPr/>
          <p:nvPr/>
        </p:nvPicPr>
        <p:blipFill>
          <a:blip r:embed="rId2"/>
          <a:stretch/>
        </p:blipFill>
        <p:spPr>
          <a:xfrm>
            <a:off x="1902960" y="2101320"/>
            <a:ext cx="838548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Cezanne - cykl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40" name="Obraz 4"/>
          <p:cNvPicPr/>
          <p:nvPr/>
        </p:nvPicPr>
        <p:blipFill>
          <a:blip r:embed="rId2"/>
          <a:stretch/>
        </p:blipFill>
        <p:spPr>
          <a:xfrm>
            <a:off x="1902960" y="2101320"/>
            <a:ext cx="838548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Cycle gan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447840" y="2180520"/>
            <a:ext cx="5647680" cy="4191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just">
              <a:lnSpc>
                <a:spcPct val="170000"/>
              </a:lnSpc>
              <a:spcBef>
                <a:spcPts val="360"/>
              </a:spcBef>
              <a:spcAft>
                <a:spcPts val="601"/>
              </a:spcAft>
            </a:pPr>
            <a:r>
              <a:rPr lang="en-US" sz="1800" b="0" strike="noStrike" spc="-1">
                <a:solidFill>
                  <a:srgbClr val="333333"/>
                </a:solidFill>
                <a:latin typeface="Poppins"/>
              </a:rPr>
              <a:t>W technice CycleGAN dwa generatory współpracują ze sobą, aby przekształcić obraz w jedną stronę, a następnie to przekształcenie odwrócić. </a:t>
            </a:r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  <a:p>
            <a:pPr algn="just">
              <a:lnSpc>
                <a:spcPct val="170000"/>
              </a:lnSpc>
              <a:spcBef>
                <a:spcPts val="360"/>
              </a:spcBef>
              <a:spcAft>
                <a:spcPts val="601"/>
              </a:spcAft>
            </a:pPr>
            <a:r>
              <a:rPr lang="en-US" sz="1800" b="0" strike="noStrike" spc="-1">
                <a:solidFill>
                  <a:srgbClr val="333333"/>
                </a:solidFill>
                <a:latin typeface="Poppins"/>
              </a:rPr>
              <a:t>Zrekonstruowany w taki sposób obraz powinien wyglądać identycznie, jak ten oryginalny.</a:t>
            </a:r>
            <a:endParaRPr lang="en-US" sz="1800" b="0" strike="noStrike" spc="-1">
              <a:solidFill>
                <a:srgbClr val="3D3D3D"/>
              </a:solidFill>
              <a:latin typeface="Gill Sans MT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6508800" y="1986120"/>
            <a:ext cx="5234760" cy="4512600"/>
          </a:xfrm>
          <a:prstGeom prst="rect">
            <a:avLst/>
          </a:prstGeom>
          <a:ln w="38160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pic>
        <p:nvPicPr>
          <p:cNvPr id="115" name="Obraz 4"/>
          <p:cNvPicPr/>
          <p:nvPr/>
        </p:nvPicPr>
        <p:blipFill>
          <a:blip r:embed="rId3"/>
          <a:stretch/>
        </p:blipFill>
        <p:spPr>
          <a:xfrm>
            <a:off x="7057440" y="2601360"/>
            <a:ext cx="4137480" cy="305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Wybór technologii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7" name="Line 2"/>
          <p:cNvSpPr/>
          <p:nvPr/>
        </p:nvSpPr>
        <p:spPr>
          <a:xfrm>
            <a:off x="4998240" y="5413320"/>
            <a:ext cx="3144960" cy="360"/>
          </a:xfrm>
          <a:prstGeom prst="line">
            <a:avLst/>
          </a:prstGeom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Line 3"/>
          <p:cNvSpPr/>
          <p:nvPr/>
        </p:nvSpPr>
        <p:spPr>
          <a:xfrm>
            <a:off x="4998240" y="3223440"/>
            <a:ext cx="3144960" cy="360"/>
          </a:xfrm>
          <a:prstGeom prst="line">
            <a:avLst/>
          </a:prstGeom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4"/>
          <p:cNvSpPr/>
          <p:nvPr/>
        </p:nvSpPr>
        <p:spPr>
          <a:xfrm>
            <a:off x="3246480" y="2566440"/>
            <a:ext cx="3503520" cy="350352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0" name="CustomShape 5"/>
          <p:cNvSpPr/>
          <p:nvPr/>
        </p:nvSpPr>
        <p:spPr>
          <a:xfrm>
            <a:off x="3877200" y="4426920"/>
            <a:ext cx="2242080" cy="1155960"/>
          </a:xfrm>
          <a:prstGeom prst="rect">
            <a:avLst/>
          </a:prstGeom>
          <a:noFill/>
          <a:ln>
            <a:noFill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ctr">
              <a:lnSpc>
                <a:spcPct val="90000"/>
              </a:lnSpc>
              <a:spcAft>
                <a:spcPts val="2276"/>
              </a:spcAft>
            </a:pPr>
            <a:r>
              <a:rPr lang="en-US" sz="6500" b="0" strike="noStrike" spc="-1">
                <a:solidFill>
                  <a:srgbClr val="FFFFFF"/>
                </a:solidFill>
                <a:latin typeface="Gill Sans MT"/>
              </a:rPr>
              <a:t> </a:t>
            </a:r>
            <a:endParaRPr lang="en-US" sz="6500" b="0" strike="noStrike" spc="-1">
              <a:latin typeface="Arial"/>
            </a:endParaRPr>
          </a:p>
        </p:txBody>
      </p:sp>
      <p:sp>
        <p:nvSpPr>
          <p:cNvPr id="121" name="CustomShape 6"/>
          <p:cNvSpPr/>
          <p:nvPr/>
        </p:nvSpPr>
        <p:spPr>
          <a:xfrm>
            <a:off x="7486200" y="2566440"/>
            <a:ext cx="1313640" cy="131364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7"/>
          <p:cNvSpPr/>
          <p:nvPr/>
        </p:nvSpPr>
        <p:spPr>
          <a:xfrm>
            <a:off x="8800200" y="2566440"/>
            <a:ext cx="145080" cy="131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7680" tIns="0" rIns="247680" bIns="0" anchor="ctr"/>
          <a:lstStyle/>
          <a:p>
            <a:pPr>
              <a:lnSpc>
                <a:spcPct val="90000"/>
              </a:lnSpc>
              <a:spcAft>
                <a:spcPts val="2276"/>
              </a:spcAft>
            </a:pPr>
            <a:r>
              <a:rPr lang="en-US" sz="6500" b="0" strike="noStrike" spc="-1">
                <a:solidFill>
                  <a:srgbClr val="000000"/>
                </a:solidFill>
                <a:latin typeface="Gill Sans MT"/>
              </a:rPr>
              <a:t> </a:t>
            </a:r>
            <a:endParaRPr lang="en-US" sz="6500" b="0" strike="noStrike" spc="-1">
              <a:latin typeface="Arial"/>
            </a:endParaRPr>
          </a:p>
        </p:txBody>
      </p:sp>
      <p:sp>
        <p:nvSpPr>
          <p:cNvPr id="123" name="CustomShape 8"/>
          <p:cNvSpPr/>
          <p:nvPr/>
        </p:nvSpPr>
        <p:spPr>
          <a:xfrm>
            <a:off x="7486200" y="4756320"/>
            <a:ext cx="1313640" cy="1313640"/>
          </a:xfrm>
          <a:prstGeom prst="ellipse">
            <a:avLst/>
          </a:prstGeom>
          <a:blipFill>
            <a:blip r:embed="rId4"/>
            <a:stretch>
              <a:fillRect t="-79345" b="-79345"/>
            </a:stretch>
          </a:blipFill>
          <a:ln>
            <a:solidFill>
              <a:schemeClr val="lt1">
                <a:hueOff val="0"/>
                <a:satOff val="0"/>
                <a:lumOff val="0"/>
                <a:alphaOff val="0"/>
              </a:schemeClr>
            </a:solidFill>
            <a:round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9"/>
          <p:cNvSpPr/>
          <p:nvPr/>
        </p:nvSpPr>
        <p:spPr>
          <a:xfrm>
            <a:off x="8800200" y="4756320"/>
            <a:ext cx="145080" cy="131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247680" tIns="0" rIns="247680" bIns="0" anchor="ctr"/>
          <a:lstStyle/>
          <a:p>
            <a:pPr>
              <a:lnSpc>
                <a:spcPct val="90000"/>
              </a:lnSpc>
              <a:spcAft>
                <a:spcPts val="2276"/>
              </a:spcAft>
            </a:pPr>
            <a:r>
              <a:rPr lang="en-US" sz="6500" b="0" strike="noStrike" spc="-1">
                <a:solidFill>
                  <a:srgbClr val="000000"/>
                </a:solidFill>
                <a:latin typeface="Gill Sans MT"/>
              </a:rPr>
              <a:t> </a:t>
            </a:r>
            <a:endParaRPr lang="en-US" sz="65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- monet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lang="en-US" sz="1600" b="0" i="1" strike="noStrike" spc="-1">
                <a:solidFill>
                  <a:srgbClr val="3D3D3D"/>
                </a:solidFill>
                <a:latin typeface="Gill Sans MT"/>
              </a:rPr>
              <a:t>Epoka 1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27" name="Obraz 4"/>
          <p:cNvPicPr/>
          <p:nvPr/>
        </p:nvPicPr>
        <p:blipFill>
          <a:blip r:embed="rId2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- monet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lang="en-US" sz="1600" b="0" i="1" strike="noStrike" spc="-1">
                <a:solidFill>
                  <a:srgbClr val="3D3D3D"/>
                </a:solidFill>
                <a:latin typeface="Gill Sans MT"/>
              </a:rPr>
              <a:t>Epoka 10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30" name="Obraz 4"/>
          <p:cNvPicPr/>
          <p:nvPr/>
        </p:nvPicPr>
        <p:blipFill>
          <a:blip r:embed="rId2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581040" y="702000"/>
            <a:ext cx="11029320" cy="1013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sz="3600" b="1" strike="noStrike" cap="all" spc="-1">
                <a:solidFill>
                  <a:srgbClr val="FFFFFF"/>
                </a:solidFill>
                <a:latin typeface="Poppins"/>
              </a:rPr>
              <a:t>Efekty - monet</a:t>
            </a:r>
            <a:endParaRPr lang="en-US" sz="3600" b="0" strike="noStrike" spc="-1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2" name="TextShape 2"/>
          <p:cNvSpPr txBox="1"/>
          <p:nvPr/>
        </p:nvSpPr>
        <p:spPr>
          <a:xfrm>
            <a:off x="455760" y="6336000"/>
            <a:ext cx="11280240" cy="506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70000"/>
              </a:lnSpc>
              <a:spcBef>
                <a:spcPts val="320"/>
              </a:spcBef>
              <a:spcAft>
                <a:spcPts val="601"/>
              </a:spcAft>
            </a:pPr>
            <a:r>
              <a:rPr lang="en-US" sz="1600" b="0" i="1" strike="noStrike" spc="-1">
                <a:solidFill>
                  <a:srgbClr val="3D3D3D"/>
                </a:solidFill>
                <a:latin typeface="Gill Sans MT"/>
              </a:rPr>
              <a:t>Epoka 20</a:t>
            </a:r>
            <a:endParaRPr lang="en-US" sz="1600" b="0" strike="noStrike" spc="-1">
              <a:solidFill>
                <a:srgbClr val="3D3D3D"/>
              </a:solidFill>
              <a:latin typeface="Gill Sans MT"/>
            </a:endParaRPr>
          </a:p>
        </p:txBody>
      </p:sp>
      <p:pic>
        <p:nvPicPr>
          <p:cNvPr id="133" name="Obraz 4"/>
          <p:cNvPicPr/>
          <p:nvPr/>
        </p:nvPicPr>
        <p:blipFill>
          <a:blip r:embed="rId2"/>
          <a:stretch/>
        </p:blipFill>
        <p:spPr>
          <a:xfrm>
            <a:off x="1752480" y="2026440"/>
            <a:ext cx="8686440" cy="4251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00000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</TotalTime>
  <Words>283</Words>
  <Application>Microsoft Office PowerPoint</Application>
  <PresentationFormat>Panoramiczny</PresentationFormat>
  <Paragraphs>82</Paragraphs>
  <Slides>42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42</vt:i4>
      </vt:variant>
    </vt:vector>
  </HeadingPairs>
  <TitlesOfParts>
    <vt:vector size="51" baseType="lpstr">
      <vt:lpstr>Arial</vt:lpstr>
      <vt:lpstr>Gill Sans MT</vt:lpstr>
      <vt:lpstr>Poppins</vt:lpstr>
      <vt:lpstr>Symbol</vt:lpstr>
      <vt:lpstr>Times New Roman</vt:lpstr>
      <vt:lpstr>Wingdings</vt:lpstr>
      <vt:lpstr>Wingdings 2</vt:lpstr>
      <vt:lpstr>Office Theme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subject/>
  <dc:creator>magdalenafalkowska00@wp.pl</dc:creator>
  <dc:description/>
  <cp:lastModifiedBy>Bielecki Adam 2 (STUD)</cp:lastModifiedBy>
  <cp:revision>20</cp:revision>
  <dcterms:created xsi:type="dcterms:W3CDTF">2022-05-27T07:04:34Z</dcterms:created>
  <dcterms:modified xsi:type="dcterms:W3CDTF">2022-06-02T10:11:00Z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Panoramiczny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42</vt:i4>
  </property>
</Properties>
</file>